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62" r:id="rId1"/>
    <p:sldMasterId id="2147483676" r:id="rId2"/>
    <p:sldMasterId id="2147483657" r:id="rId3"/>
  </p:sldMasterIdLst>
  <p:notesMasterIdLst>
    <p:notesMasterId r:id="rId13"/>
  </p:notesMasterIdLst>
  <p:handoutMasterIdLst>
    <p:handoutMasterId r:id="rId14"/>
  </p:handoutMasterIdLst>
  <p:sldIdLst>
    <p:sldId id="416" r:id="rId4"/>
    <p:sldId id="1151" r:id="rId5"/>
    <p:sldId id="1150" r:id="rId6"/>
    <p:sldId id="1107" r:id="rId7"/>
    <p:sldId id="1108" r:id="rId8"/>
    <p:sldId id="1110" r:id="rId9"/>
    <p:sldId id="1111" r:id="rId10"/>
    <p:sldId id="1112" r:id="rId11"/>
    <p:sldId id="279" r:id="rId12"/>
  </p:sldIdLst>
  <p:sldSz cx="12192000" cy="6858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Forte" panose="03060902040502070203" pitchFamily="66" charset="0"/>
      <p:regular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  <p:embeddedFont>
      <p:font typeface="Wingdings 2" panose="05020102010507070707" pitchFamily="18" charset="2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7B7A5C-4F2E-4BED-96CD-D1ECCC3F10EF}">
  <a:tblStyle styleId="{5E7B7A5C-4F2E-4BED-96CD-D1ECCC3F10E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9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29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5E289-0006-4535-9478-9C56A62D737F}" type="datetimeFigureOut">
              <a:rPr lang="es-ES" smtClean="0"/>
              <a:t>29/10/2020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1E750-5EC7-4C96-9793-27FDFD0828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4736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014209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30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22400" y="2821838"/>
            <a:ext cx="8340651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422400" y="1905001"/>
            <a:ext cx="8340651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298984" y="6556810"/>
            <a:ext cx="2669952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13811" y="6556810"/>
            <a:ext cx="38608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s-ES_tradnl" dirty="0"/>
              <a:t>Tema 1.- Introducción a las Bases de Datos </a:t>
            </a:r>
            <a:fld id="{600948E8-ED59-4FEC-A451-46AA4A303E25}" type="slidenum">
              <a:rPr lang="es-ES" smtClean="0"/>
              <a:pPr>
                <a:defRPr/>
              </a:pPr>
              <a:t>‹Nº›</a:t>
            </a:fld>
            <a:endParaRPr lang="es-ES_tradnl" dirty="0"/>
          </a:p>
          <a:p>
            <a:pPr>
              <a:defRPr/>
            </a:pPr>
            <a:r>
              <a:rPr lang="es-ES_tradnl" dirty="0"/>
              <a:t>Gabriel Marín Díaz - E. U. de Estadística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978603" y="6555112"/>
            <a:ext cx="784448" cy="228600"/>
          </a:xfrm>
        </p:spPr>
        <p:txBody>
          <a:bodyPr/>
          <a:lstStyle/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3147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C58DB-0CE2-4EB1-8DA1-706E2706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DCA587-ADB4-482E-B124-655591AA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4FCFFF-CFFC-4E10-A32B-0B63FA83A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C54F1C-905C-4403-81DD-ABD51E0F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23BD1E-421A-4784-BF12-2696A2B8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155C94-68A6-428D-94ED-84250B2A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3101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35318-771B-4DD3-9F01-15A4A2D9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697E417-0747-4A98-854E-E65CA8ACF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4F4BE0-A5CA-4623-9347-6E76D702A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8F6433-1415-4285-A87D-539CA3688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182B15-1BB1-4413-ADA5-D55A18A9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9A376D-3806-4619-BDC3-5C6E28771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5031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CF954-5FA1-41AB-A0B4-98469786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E44167-EDF3-46CC-B9AC-646591312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5797F4-172A-42A3-B316-363D8E593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9B981A-A5FD-45B4-95CF-35957FB0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5DE01C-8E8F-4317-B850-8804F36E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7064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836029-B290-450C-BACD-FDC8AAFB0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462667-D5DF-46E9-8C37-1E7A58B50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1935FC-5477-4FF5-8F35-672FA43F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F34980-8B7F-40AC-88CD-59504F7E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E9853B-0C0D-4F7E-9664-1D37B2AB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7388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4016434" y="2960550"/>
            <a:ext cx="7261199" cy="240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>
              <a:spcBef>
                <a:spcPts val="0"/>
              </a:spcBef>
              <a:buSzPct val="100000"/>
              <a:defRPr sz="4800"/>
            </a:lvl1pPr>
            <a:lvl2pPr lvl="1" algn="r">
              <a:spcBef>
                <a:spcPts val="0"/>
              </a:spcBef>
              <a:buSzPct val="100000"/>
              <a:defRPr sz="6000"/>
            </a:lvl2pPr>
            <a:lvl3pPr lvl="2" algn="r">
              <a:spcBef>
                <a:spcPts val="0"/>
              </a:spcBef>
              <a:buSzPct val="100000"/>
              <a:defRPr sz="6000"/>
            </a:lvl3pPr>
            <a:lvl4pPr lvl="3" algn="r">
              <a:spcBef>
                <a:spcPts val="0"/>
              </a:spcBef>
              <a:buSzPct val="100000"/>
              <a:defRPr sz="6000"/>
            </a:lvl4pPr>
            <a:lvl5pPr lvl="4" algn="r">
              <a:spcBef>
                <a:spcPts val="0"/>
              </a:spcBef>
              <a:buSzPct val="100000"/>
              <a:defRPr sz="6000"/>
            </a:lvl5pPr>
            <a:lvl6pPr lvl="5" algn="r">
              <a:spcBef>
                <a:spcPts val="0"/>
              </a:spcBef>
              <a:buSzPct val="100000"/>
              <a:defRPr sz="6000"/>
            </a:lvl6pPr>
            <a:lvl7pPr lvl="6" algn="r">
              <a:spcBef>
                <a:spcPts val="0"/>
              </a:spcBef>
              <a:buSzPct val="100000"/>
              <a:defRPr sz="6000"/>
            </a:lvl7pPr>
            <a:lvl8pPr lvl="7" algn="r">
              <a:spcBef>
                <a:spcPts val="0"/>
              </a:spcBef>
              <a:buSzPct val="100000"/>
              <a:defRPr sz="6000"/>
            </a:lvl8pPr>
            <a:lvl9pPr lvl="8" algn="r">
              <a:spcBef>
                <a:spcPts val="0"/>
              </a:spcBef>
              <a:buSzPct val="100000"/>
              <a:defRPr sz="6000"/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>
            <a:off x="8277500" y="5619451"/>
            <a:ext cx="3000000" cy="1376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 dirty="0"/>
          </a:p>
        </p:txBody>
      </p:sp>
      <p:pic>
        <p:nvPicPr>
          <p:cNvPr id="5" name="7 Imagen" descr="bannerUCM1.gif">
            <a:extLst>
              <a:ext uri="{FF2B5EF4-FFF2-40B4-BE49-F238E27FC236}">
                <a16:creationId xmlns:a16="http://schemas.microsoft.com/office/drawing/2014/main" id="{8DF600E1-942F-44DF-A2F5-383B48338F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5720" y="214290"/>
            <a:ext cx="747718" cy="8572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079543" y="1473315"/>
            <a:ext cx="10348799" cy="497021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lvl="0" indent="-342900">
              <a:spcBef>
                <a:spcPts val="0"/>
              </a:spcBef>
              <a:buClr>
                <a:srgbClr val="0066CC"/>
              </a:buClr>
              <a:buFont typeface="Wingdings" panose="05000000000000000000" pitchFamily="2" charset="2"/>
              <a:buChar char="q"/>
              <a:defRPr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5" name="Shape 25"/>
          <p:cNvSpPr/>
          <p:nvPr/>
        </p:nvSpPr>
        <p:spPr>
          <a:xfrm>
            <a:off x="12008401" y="0"/>
            <a:ext cx="1835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endParaRPr/>
          </a:p>
        </p:txBody>
      </p:sp>
      <p:sp>
        <p:nvSpPr>
          <p:cNvPr id="8" name="Shape 27"/>
          <p:cNvSpPr txBox="1">
            <a:spLocks noGrp="1"/>
          </p:cNvSpPr>
          <p:nvPr>
            <p:ph type="title"/>
          </p:nvPr>
        </p:nvSpPr>
        <p:spPr>
          <a:xfrm>
            <a:off x="1079542" y="249738"/>
            <a:ext cx="10348799" cy="657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latin typeface="+mj-lt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9" name="Shape 30"/>
          <p:cNvSpPr/>
          <p:nvPr userDrawn="1"/>
        </p:nvSpPr>
        <p:spPr>
          <a:xfrm>
            <a:off x="1084363" y="1121628"/>
            <a:ext cx="2044800" cy="1376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endParaRPr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4 Marcador de pie de página">
            <a:extLst>
              <a:ext uri="{FF2B5EF4-FFF2-40B4-BE49-F238E27FC236}">
                <a16:creationId xmlns:a16="http://schemas.microsoft.com/office/drawing/2014/main" id="{8CE8E88F-47D6-43FB-A322-8C66C4287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7963"/>
            <a:ext cx="5051425" cy="228600"/>
          </a:xfrm>
          <a:prstGeom prst="rect">
            <a:avLst/>
          </a:prstGeom>
          <a:noFill/>
        </p:spPr>
        <p:txBody>
          <a:bodyPr vert="horz" tIns="0" bIns="0" anchor="b"/>
          <a:lstStyle>
            <a:defPPr>
              <a:defRPr lang="es-ES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000" kern="1200">
                <a:solidFill>
                  <a:schemeClr val="tx2"/>
                </a:solidFill>
                <a:latin typeface="Forte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Forte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Forte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Forte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Forte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Forte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Forte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Forte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Forte" pitchFamily="66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_tradnl" dirty="0"/>
              <a:t>Tema 2.-Modelos de Datos</a:t>
            </a:r>
          </a:p>
          <a:p>
            <a:pPr>
              <a:defRPr/>
            </a:pPr>
            <a:r>
              <a:rPr lang="es-ES_tradnl" dirty="0"/>
              <a:t>Gabriel Marín Díaz - Facultad de Estudios Estadísticos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7D8FA6-F723-41E1-8DF5-1BD5EB0DEA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12" y="29095"/>
            <a:ext cx="762000" cy="752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54607" y="249738"/>
            <a:ext cx="10348799" cy="657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71230" y="1473316"/>
            <a:ext cx="5023200" cy="509458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66CC"/>
              </a:buClr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396963" y="1473316"/>
            <a:ext cx="5023200" cy="509458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66CC"/>
              </a:buClr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0" name="Shape 30"/>
          <p:cNvSpPr/>
          <p:nvPr/>
        </p:nvSpPr>
        <p:spPr>
          <a:xfrm>
            <a:off x="1084363" y="1121628"/>
            <a:ext cx="2044800" cy="1376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endParaRPr/>
          </a:p>
        </p:txBody>
      </p:sp>
      <p:sp>
        <p:nvSpPr>
          <p:cNvPr id="31" name="Shape 31"/>
          <p:cNvSpPr/>
          <p:nvPr/>
        </p:nvSpPr>
        <p:spPr>
          <a:xfrm>
            <a:off x="12058997" y="0"/>
            <a:ext cx="1835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981B82-CB4E-44D8-9CD5-6081047483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12" y="29095"/>
            <a:ext cx="762000" cy="752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Marcador de contenido"/>
          <p:cNvSpPr>
            <a:spLocks noGrp="1"/>
          </p:cNvSpPr>
          <p:nvPr>
            <p:ph sz="quarter" idx="11"/>
          </p:nvPr>
        </p:nvSpPr>
        <p:spPr>
          <a:xfrm>
            <a:off x="623395" y="1796820"/>
            <a:ext cx="10945215" cy="48005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1A6C115-954A-4189-9EB6-1701B62A4BAC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1 Marcador de título"/>
          <p:cNvSpPr>
            <a:spLocks noGrp="1"/>
          </p:cNvSpPr>
          <p:nvPr>
            <p:ph type="title"/>
          </p:nvPr>
        </p:nvSpPr>
        <p:spPr>
          <a:xfrm>
            <a:off x="639225" y="1123432"/>
            <a:ext cx="11055019" cy="561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1596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5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1193829-9832-4869-AF32-1E108BEA62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9CBD8F-880E-4222-B4AD-0DCF28B8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48807"/>
            <a:ext cx="3650226" cy="209193"/>
          </a:xfrm>
        </p:spPr>
        <p:txBody>
          <a:bodyPr/>
          <a:lstStyle>
            <a:lvl1pPr>
              <a:defRPr/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Manuel </a:t>
            </a:r>
            <a:r>
              <a:rPr lang="pt-BR" b="1" dirty="0" err="1">
                <a:solidFill>
                  <a:schemeClr val="bg1"/>
                </a:solidFill>
              </a:rPr>
              <a:t>Sáenz</a:t>
            </a:r>
            <a:r>
              <a:rPr lang="pt-BR" b="1" dirty="0">
                <a:solidFill>
                  <a:schemeClr val="bg1"/>
                </a:solidFill>
              </a:rPr>
              <a:t> Sancho </a:t>
            </a:r>
            <a:r>
              <a:rPr lang="pt-BR" b="1" dirty="0">
                <a:solidFill>
                  <a:srgbClr val="00B0F0"/>
                </a:solidFill>
              </a:rPr>
              <a:t>///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BIM Manager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27FA0F-667F-4696-91DD-36BCFBCF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4641E-FD3E-4C71-8A78-C595078B945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522133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571744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s-ES_tradnl"/>
              <a:t>Tema 1.- Introducción a las Bases de Datos </a:t>
            </a:r>
            <a:fld id="{36FB5EFF-F272-40DF-B29E-5FBD4DB00BA2}" type="slidenum">
              <a:rPr lang="es-ES" smtClean="0"/>
              <a:pPr algn="ctr">
                <a:defRPr/>
              </a:pPr>
              <a:t>‹Nº›</a:t>
            </a:fld>
            <a:r>
              <a:rPr lang="es-ES"/>
              <a:t>  </a:t>
            </a:r>
            <a:endParaRPr lang="es-ES_tradnl"/>
          </a:p>
          <a:p>
            <a:pPr algn="ctr">
              <a:defRPr/>
            </a:pPr>
            <a:r>
              <a:rPr lang="es-ES_tradnl"/>
              <a:t>Isabel Riomoros - E. U. de Estadística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144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ítulo y 4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sz="quarter"/>
          </p:nvPr>
        </p:nvSpPr>
        <p:spPr>
          <a:xfrm>
            <a:off x="1968500" y="188914"/>
            <a:ext cx="9213851" cy="731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527051" y="1412876"/>
            <a:ext cx="5467349" cy="2265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6197601" y="1412876"/>
            <a:ext cx="5467351" cy="2265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527051" y="3830638"/>
            <a:ext cx="5467349" cy="2265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7601" y="3830638"/>
            <a:ext cx="5467351" cy="2265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Tema 1.- Introducción a las Bases de Datos </a:t>
            </a:r>
            <a:fld id="{8BDCF1D0-A863-4BE3-B75F-3906895E834C}" type="slidenum">
              <a:rPr lang="es-ES"/>
              <a:pPr>
                <a:defRPr/>
              </a:pPr>
              <a:t>‹Nº›</a:t>
            </a:fld>
            <a:endParaRPr lang="es-ES_tradnl" dirty="0"/>
          </a:p>
          <a:p>
            <a:pPr>
              <a:defRPr/>
            </a:pPr>
            <a:r>
              <a:rPr lang="es-ES_tradnl" dirty="0"/>
              <a:t>Isabel Riomoros - E. U. de Estadística</a:t>
            </a:r>
            <a:endParaRPr lang="es-E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017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ítulo y texto encima de l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68500" y="188914"/>
            <a:ext cx="9213851" cy="7318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527051" y="1412876"/>
            <a:ext cx="11137900" cy="2265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7051" y="3830638"/>
            <a:ext cx="11137900" cy="2265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Tema 1.- Introducción a las Bases de Datos </a:t>
            </a:r>
            <a:fld id="{7963C07C-F6B4-4101-A398-010D8546A0FB}" type="slidenum">
              <a:rPr lang="es-ES" smtClean="0"/>
              <a:pPr>
                <a:defRPr/>
              </a:pPr>
              <a:t>‹Nº›</a:t>
            </a:fld>
            <a:r>
              <a:rPr lang="es-ES" dirty="0"/>
              <a:t>  </a:t>
            </a:r>
            <a:endParaRPr lang="es-ES_tradnl" dirty="0"/>
          </a:p>
          <a:p>
            <a:pPr>
              <a:defRPr/>
            </a:pPr>
            <a:r>
              <a:rPr lang="es-ES_tradnl" dirty="0"/>
              <a:t>Isabel Riomoros - E. U. de Estadística</a:t>
            </a:r>
            <a:endParaRPr lang="es-E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597686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30400" y="609600"/>
            <a:ext cx="9855200" cy="6096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711200" y="1676400"/>
            <a:ext cx="10871200" cy="4419600"/>
          </a:xfrm>
        </p:spPr>
        <p:txBody>
          <a:bodyPr/>
          <a:lstStyle/>
          <a:p>
            <a:pPr lvl="0"/>
            <a:endParaRPr lang="es-E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Tema 2.1.- Modelo Entidad Relación  </a:t>
            </a:r>
            <a:fld id="{0BA05173-FF7D-40CC-9732-2F23A7788AC4}" type="slidenum">
              <a:rPr lang="es-ES_tradnl"/>
              <a:pPr>
                <a:defRPr/>
              </a:pPr>
              <a:t>‹Nº›</a:t>
            </a:fld>
            <a:endParaRPr lang="es-ES_tradnl" dirty="0"/>
          </a:p>
          <a:p>
            <a:pPr>
              <a:defRPr/>
            </a:pPr>
            <a:r>
              <a:rPr lang="es-ES_tradnl" dirty="0"/>
              <a:t>Isabel </a:t>
            </a:r>
            <a:r>
              <a:rPr lang="es-ES_tradnl" dirty="0" err="1"/>
              <a:t>Riomoros</a:t>
            </a:r>
            <a:r>
              <a:rPr lang="es-ES_tradnl" dirty="0"/>
              <a:t> - Facultad de Estudios Estadísticos</a:t>
            </a:r>
            <a:endParaRPr lang="es-E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6505F-68E0-4E7D-A429-D890A3F1C1F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49798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60648"/>
            <a:ext cx="9656064" cy="1020728"/>
          </a:xfrm>
        </p:spPr>
        <p:txBody>
          <a:bodyPr/>
          <a:lstStyle/>
          <a:p>
            <a:r>
              <a:rPr kumimoji="0" lang="es-ES_tradnl"/>
              <a:t>Clic para editar título</a:t>
            </a:r>
            <a:endParaRPr kumimoji="0" lang="en-U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Tema 2.2.- Modelo Relacional  </a:t>
            </a:r>
            <a:fld id="{92A19C98-ACEB-412A-84AC-9F7C2AF5A9CF}" type="slidenum">
              <a:rPr lang="es-ES_tradnl" smtClean="0"/>
              <a:pPr>
                <a:defRPr/>
              </a:pPr>
              <a:t>‹Nº›</a:t>
            </a:fld>
            <a:endParaRPr lang="es-ES_tradnl"/>
          </a:p>
          <a:p>
            <a:pPr>
              <a:defRPr/>
            </a:pPr>
            <a:r>
              <a:rPr lang="es-ES_tradnl"/>
              <a:t>Facultad de Estudios Estadísticos - Isabel Riomoros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8CC1EE-0BF1-4721-B2FC-8054EB88A487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887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0A44C-B599-4D81-A85C-B21BC670D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056F5D-C7A0-49D3-ADF4-A6BD44C66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E13D78-A819-454C-A205-71B80A98F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4881B-B891-43AE-93D1-8DC3A9EAC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B0EAB8-C63F-433C-B528-D86B7E43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927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9CFA8-B631-4307-9387-DDB90C0F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CD4BB7-1C5F-435E-B090-FD415C979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57B460-95C4-4719-A318-C22B751D8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6D1EEA-981D-4314-9425-6BFED08F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DB5F6D-FFEF-41B5-9B93-EE7C49AA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250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24476-A16A-4A70-B9CB-EFD666358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E5593A-3795-4C0E-81B3-E559A3A69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3AC283-4881-4203-8ED2-B77BDBC19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8D963D-C0EB-49DA-8F1E-B6A715CA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A1063F-F203-4100-9D9C-346F9B86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190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1EAC6-6553-45DF-950A-D3FBD2930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251C70-CFD5-4FDD-B624-CE3B84CBC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3AF22F-F9BB-4B72-902E-04A44B815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9E3699-B05D-4D1E-ADBD-A6F4344F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6BBD07-C2E3-459D-9016-E51C30CA5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1700FD-EFDF-4FFD-B87C-80AA3EAE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622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20D7D-5A54-4184-89EC-AD6EA992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D5A2E3-2018-4E6E-9944-19F7CE50E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8C8563-7073-40B3-AFC6-564BF0B4D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5E526F-3362-48A6-BCC1-733A80791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A0A1F3-C3B2-4DFC-AB56-15D5DC565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FBC084-606D-4C84-A49E-3EBD23FB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167C68C-CE68-44C1-AB28-71C9847F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72A27F-B408-4691-B362-CE31026B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862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37BA0-DDCE-4A83-8A1D-A9C2C5F3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4073C1-2F1C-4099-B60F-842E5BED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F93DD7-6BFD-46B2-AA17-D3A9DE99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309CDE-E515-44DF-8ECA-0482D768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21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831516-E414-4BA1-934B-89AD42FE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130093-3606-4AC3-90CB-3D4F99AD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FA460B-669D-4DD5-8EAB-83B25F8F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701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 flipH="1">
            <a:off x="10871200" y="0"/>
            <a:ext cx="1320800" cy="6858000"/>
          </a:xfrm>
          <a:prstGeom prst="rect">
            <a:avLst/>
          </a:prstGeom>
          <a:blipFill>
            <a:blip r:embed="rId4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400"/>
          </a:p>
        </p:txBody>
      </p:sp>
      <p:sp>
        <p:nvSpPr>
          <p:cNvPr id="3" name="2 Marcador de título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s-ES" dirty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1" name="30 Marcador de texto"/>
          <p:cNvSpPr>
            <a:spLocks noGrp="1"/>
          </p:cNvSpPr>
          <p:nvPr>
            <p:ph type="body" idx="1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27" name="26 Marcador de fecha"/>
          <p:cNvSpPr>
            <a:spLocks noGrp="1"/>
          </p:cNvSpPr>
          <p:nvPr>
            <p:ph type="dt" sz="half" idx="2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s-ES_tradnl"/>
              <a:t>Tema 1.- Introducción a las Bases de Datos </a:t>
            </a:r>
            <a:fld id="{35810BD9-87A9-406A-BD9A-958E4A114A3F}" type="slidenum">
              <a:rPr lang="es-ES" smtClean="0"/>
              <a:pPr>
                <a:defRPr/>
              </a:pPr>
              <a:t>‹Nº›</a:t>
            </a:fld>
            <a:r>
              <a:rPr lang="es-ES"/>
              <a:t> </a:t>
            </a:r>
          </a:p>
          <a:p>
            <a:pPr>
              <a:defRPr/>
            </a:pPr>
            <a:r>
              <a:rPr lang="es-ES_tradnl"/>
              <a:t>Isabel Riomoros - E. U. de Estadística</a:t>
            </a:r>
            <a:endParaRPr lang="es-ES" dirty="0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endParaRPr lang="es-ES"/>
          </a:p>
        </p:txBody>
      </p:sp>
      <p:pic>
        <p:nvPicPr>
          <p:cNvPr id="11" name="7 Imagen" descr="bannerUCM1.gif">
            <a:extLst>
              <a:ext uri="{FF2B5EF4-FFF2-40B4-BE49-F238E27FC236}">
                <a16:creationId xmlns:a16="http://schemas.microsoft.com/office/drawing/2014/main" id="{9AC78B6F-F366-42F6-831D-61674617D5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85720" y="214290"/>
            <a:ext cx="747718" cy="8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6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94" r:id="rId2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4CBF7C9-A8CC-4DFB-AD70-B5EEA5C4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070BD1-134A-4699-8758-295DB4D2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472644-0B62-40D8-9EF4-3F624B716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F1F82-3F9F-4AB6-B6AB-B493A2C6D2F5}" type="datetimeFigureOut">
              <a:rPr lang="es-ES_tradnl" smtClean="0"/>
              <a:t>29/10/2020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73FA59-A242-49D4-882B-03849347E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844F01-AD8A-4DFB-B404-B836DE42E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D6717-13C5-4B99-AB67-46AF0096774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592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1601" y="634299"/>
            <a:ext cx="10348799" cy="65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1601" y="1811604"/>
            <a:ext cx="10348799" cy="44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7F464"/>
              </a:buClr>
              <a:buSzPct val="100000"/>
              <a:buFont typeface="Montserrat"/>
              <a:buChar char="▣"/>
              <a:defRPr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buChar char="□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59" r:id="rId5"/>
    <p:sldLayoutId id="2147483660" r:id="rId6"/>
    <p:sldLayoutId id="2147483688" r:id="rId7"/>
    <p:sldLayoutId id="2147483689" r:id="rId8"/>
    <p:sldLayoutId id="2147483690" r:id="rId9"/>
    <p:sldLayoutId id="2147483692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wnloads/workbench/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abrielmarindiaz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ítulo 1">
            <a:extLst>
              <a:ext uri="{FF2B5EF4-FFF2-40B4-BE49-F238E27FC236}">
                <a16:creationId xmlns:a16="http://schemas.microsoft.com/office/drawing/2014/main" id="{781E031F-89A9-4D3C-B70A-CC9DE51A69C7}"/>
              </a:ext>
            </a:extLst>
          </p:cNvPr>
          <p:cNvSpPr txBox="1">
            <a:spLocks/>
          </p:cNvSpPr>
          <p:nvPr/>
        </p:nvSpPr>
        <p:spPr>
          <a:xfrm>
            <a:off x="7995468" y="518357"/>
            <a:ext cx="4614402" cy="1439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b="0" i="0" kern="1200" smtClean="0">
                <a:solidFill>
                  <a:schemeClr val="tx1"/>
                </a:solidFill>
                <a:effectLst/>
                <a:latin typeface="Swis721 Lt BT" panose="020B0403020202020204" pitchFamily="34" charset="0"/>
                <a:ea typeface="+mj-ea"/>
                <a:cs typeface="Proxy 5" panose="000004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200" dirty="0"/>
              <a:t>BIG DATA Y PYTHON</a:t>
            </a:r>
          </a:p>
        </p:txBody>
      </p:sp>
      <p:sp>
        <p:nvSpPr>
          <p:cNvPr id="5" name="Marcador de título 1">
            <a:extLst>
              <a:ext uri="{FF2B5EF4-FFF2-40B4-BE49-F238E27FC236}">
                <a16:creationId xmlns:a16="http://schemas.microsoft.com/office/drawing/2014/main" id="{44C0A778-363D-40B3-ADD0-71EFDAA7D91F}"/>
              </a:ext>
            </a:extLst>
          </p:cNvPr>
          <p:cNvSpPr txBox="1">
            <a:spLocks/>
          </p:cNvSpPr>
          <p:nvPr/>
        </p:nvSpPr>
        <p:spPr>
          <a:xfrm>
            <a:off x="9215286" y="2364659"/>
            <a:ext cx="4208206" cy="378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b="0" i="0" kern="1200" smtClean="0">
                <a:solidFill>
                  <a:schemeClr val="tx1"/>
                </a:solidFill>
                <a:effectLst/>
                <a:latin typeface="Swis721 Lt BT" panose="020B0403020202020204" pitchFamily="34" charset="0"/>
                <a:ea typeface="+mj-ea"/>
                <a:cs typeface="Proxy 5" panose="00000400000000000000" pitchFamily="2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s-ES" sz="2000" b="1" dirty="0">
                <a:solidFill>
                  <a:srgbClr val="FFFF00"/>
                </a:solidFill>
                <a:highlight>
                  <a:srgbClr val="000000"/>
                </a:highlight>
              </a:rPr>
              <a:t>MÁSTER EN BIG DATA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4AC7C8B3-FEA9-4A6C-9669-701022C79E2B}"/>
              </a:ext>
            </a:extLst>
          </p:cNvPr>
          <p:cNvSpPr txBox="1">
            <a:spLocks/>
          </p:cNvSpPr>
          <p:nvPr/>
        </p:nvSpPr>
        <p:spPr>
          <a:xfrm>
            <a:off x="8807246" y="6648806"/>
            <a:ext cx="3384754" cy="209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Swis721 Lt BT" panose="020B04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dirty="0">
                <a:solidFill>
                  <a:srgbClr val="00A2E9"/>
                </a:solidFill>
              </a:rPr>
              <a:t>www.linkedin.com/in/XXX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9FBC1F-825C-4A1A-9068-3E5F3ABA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X </a:t>
            </a:r>
            <a:r>
              <a:rPr lang="pt-BR" b="1" dirty="0" err="1">
                <a:solidFill>
                  <a:schemeClr val="bg1"/>
                </a:solidFill>
              </a:rPr>
              <a:t>X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X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>
                <a:solidFill>
                  <a:srgbClr val="00B0F0"/>
                </a:solidFill>
              </a:rPr>
              <a:t>///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MBIG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Marcador de pie de página 7">
            <a:extLst>
              <a:ext uri="{FF2B5EF4-FFF2-40B4-BE49-F238E27FC236}">
                <a16:creationId xmlns:a16="http://schemas.microsoft.com/office/drawing/2014/main" id="{485E01C9-A7B2-4B83-9BDC-345DE226319D}"/>
              </a:ext>
            </a:extLst>
          </p:cNvPr>
          <p:cNvSpPr txBox="1">
            <a:spLocks/>
          </p:cNvSpPr>
          <p:nvPr/>
        </p:nvSpPr>
        <p:spPr>
          <a:xfrm rot="18900000">
            <a:off x="8558958" y="3425018"/>
            <a:ext cx="509825" cy="2091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Swis721 Lt BT" panose="020B04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201020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8CAD80E-04A4-459C-A287-4CCCB0DF5C72}"/>
              </a:ext>
            </a:extLst>
          </p:cNvPr>
          <p:cNvSpPr/>
          <p:nvPr/>
        </p:nvSpPr>
        <p:spPr>
          <a:xfrm>
            <a:off x="6096000" y="6035090"/>
            <a:ext cx="46153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b="1" kern="1200" cap="all" dirty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Georgia" pitchFamily="18" charset="0"/>
                <a:ea typeface="+mj-ea"/>
                <a:cs typeface="Courier New" pitchFamily="49" charset="0"/>
              </a:rPr>
              <a:t>Gabriel Marín Díaz </a:t>
            </a:r>
          </a:p>
        </p:txBody>
      </p:sp>
    </p:spTree>
    <p:extLst>
      <p:ext uri="{BB962C8B-B14F-4D97-AF65-F5344CB8AC3E}">
        <p14:creationId xmlns:p14="http://schemas.microsoft.com/office/powerpoint/2010/main" val="53938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latin typeface="HelveticaNeueLT Std Lt Cn"/>
              </a:rPr>
              <a:t>Instalación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A5A305F-DB0A-4A0E-973E-35298A8C1350}"/>
              </a:ext>
            </a:extLst>
          </p:cNvPr>
          <p:cNvSpPr/>
          <p:nvPr/>
        </p:nvSpPr>
        <p:spPr>
          <a:xfrm>
            <a:off x="1079542" y="2833040"/>
            <a:ext cx="9779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tx1"/>
                </a:solidFill>
              </a:rPr>
              <a:t>ACCEDEREMOS A LA SIGUIENTE URL:</a:t>
            </a:r>
          </a:p>
          <a:p>
            <a:pPr algn="ctr"/>
            <a:endParaRPr lang="es-ES" sz="3200" b="1" dirty="0">
              <a:solidFill>
                <a:schemeClr val="tx1"/>
              </a:solidFill>
            </a:endParaRPr>
          </a:p>
          <a:p>
            <a:pPr algn="ctr"/>
            <a:r>
              <a:rPr lang="es-ES_tradnl" sz="3200" dirty="0">
                <a:solidFill>
                  <a:schemeClr val="accent3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https://dev.mysql.com/downloads/workbench/</a:t>
            </a:r>
            <a:r>
              <a:rPr lang="es-ES_tradnl" sz="32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4 Marcador de pie de página">
            <a:extLst>
              <a:ext uri="{FF2B5EF4-FFF2-40B4-BE49-F238E27FC236}">
                <a16:creationId xmlns:a16="http://schemas.microsoft.com/office/drawing/2014/main" id="{3FD149A1-B9FD-44DF-A26E-37899D9538CE}"/>
              </a:ext>
            </a:extLst>
          </p:cNvPr>
          <p:cNvSpPr txBox="1">
            <a:spLocks/>
          </p:cNvSpPr>
          <p:nvPr/>
        </p:nvSpPr>
        <p:spPr>
          <a:xfrm>
            <a:off x="0" y="6557963"/>
            <a:ext cx="5051425" cy="228600"/>
          </a:xfrm>
          <a:prstGeom prst="rect">
            <a:avLst/>
          </a:prstGeom>
          <a:noFill/>
        </p:spPr>
        <p:txBody>
          <a:bodyPr vert="horz" tIns="0" bIns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algn="r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sz="1000" b="0" i="0" u="none" strike="noStrike" kern="1200" cap="none">
                <a:solidFill>
                  <a:schemeClr val="tx2"/>
                </a:solidFill>
                <a:latin typeface="Forte" pitchFamily="66" charset="0"/>
                <a:ea typeface="+mn-ea"/>
                <a:cs typeface="+mn-cs"/>
                <a:sym typeface="Arial"/>
              </a:defRPr>
            </a:lvl1pPr>
            <a:lvl2pPr marL="457200"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2pPr>
            <a:lvl3pPr marL="914400"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3pPr>
            <a:lvl4pPr marL="1371600"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4pPr>
            <a:lvl5pPr marL="1828800"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9pPr>
          </a:lstStyle>
          <a:p>
            <a:pPr>
              <a:defRPr/>
            </a:pPr>
            <a:r>
              <a:rPr lang="es-ES_tradnl"/>
              <a:t>Tema 2.-Modelos de Datos</a:t>
            </a:r>
          </a:p>
          <a:p>
            <a:pPr>
              <a:defRPr/>
            </a:pPr>
            <a:r>
              <a:rPr lang="es-ES_tradnl"/>
              <a:t>Gabriel Marín Díaz - Facultad de Estudios Estadísticos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46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latin typeface="HelveticaNeueLT Std Lt Cn"/>
              </a:rPr>
              <a:t>Instalación</a:t>
            </a:r>
          </a:p>
        </p:txBody>
      </p:sp>
      <p:sp>
        <p:nvSpPr>
          <p:cNvPr id="9" name="4 Marcador de pie de página">
            <a:extLst>
              <a:ext uri="{FF2B5EF4-FFF2-40B4-BE49-F238E27FC236}">
                <a16:creationId xmlns:a16="http://schemas.microsoft.com/office/drawing/2014/main" id="{3FD149A1-B9FD-44DF-A26E-37899D9538CE}"/>
              </a:ext>
            </a:extLst>
          </p:cNvPr>
          <p:cNvSpPr txBox="1">
            <a:spLocks/>
          </p:cNvSpPr>
          <p:nvPr/>
        </p:nvSpPr>
        <p:spPr>
          <a:xfrm>
            <a:off x="0" y="6557963"/>
            <a:ext cx="5051425" cy="228600"/>
          </a:xfrm>
          <a:prstGeom prst="rect">
            <a:avLst/>
          </a:prstGeom>
          <a:noFill/>
        </p:spPr>
        <p:txBody>
          <a:bodyPr vert="horz" tIns="0" bIns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algn="r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sz="1000" b="0" i="0" u="none" strike="noStrike" kern="1200" cap="none">
                <a:solidFill>
                  <a:schemeClr val="tx2"/>
                </a:solidFill>
                <a:latin typeface="Forte" pitchFamily="66" charset="0"/>
                <a:ea typeface="+mn-ea"/>
                <a:cs typeface="+mn-cs"/>
                <a:sym typeface="Arial"/>
              </a:defRPr>
            </a:lvl1pPr>
            <a:lvl2pPr marL="457200"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2pPr>
            <a:lvl3pPr marL="914400"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3pPr>
            <a:lvl4pPr marL="1371600"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4pPr>
            <a:lvl5pPr marL="1828800"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9pPr>
          </a:lstStyle>
          <a:p>
            <a:pPr>
              <a:defRPr/>
            </a:pPr>
            <a:r>
              <a:rPr lang="es-ES_tradnl"/>
              <a:t>Tema 2.-Modelos de Datos</a:t>
            </a:r>
          </a:p>
          <a:p>
            <a:pPr>
              <a:defRPr/>
            </a:pPr>
            <a:r>
              <a:rPr lang="es-ES_tradnl"/>
              <a:t>Gabriel Marín Díaz - Facultad de Estudios Estadísticos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08C24D-9D8D-4277-993C-70EBBF454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1" t="17492" r="10737" b="12661"/>
          <a:stretch/>
        </p:blipFill>
        <p:spPr>
          <a:xfrm>
            <a:off x="836104" y="1501630"/>
            <a:ext cx="10348800" cy="479011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F92AD91-6FB0-41A8-8F26-4D62C18380AF}"/>
              </a:ext>
            </a:extLst>
          </p:cNvPr>
          <p:cNvSpPr/>
          <p:nvPr/>
        </p:nvSpPr>
        <p:spPr>
          <a:xfrm>
            <a:off x="618148" y="2499919"/>
            <a:ext cx="10659035" cy="126715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7" name="31 Grupo">
            <a:extLst>
              <a:ext uri="{FF2B5EF4-FFF2-40B4-BE49-F238E27FC236}">
                <a16:creationId xmlns:a16="http://schemas.microsoft.com/office/drawing/2014/main" id="{BFCD54DE-1B47-4FB1-9627-7F8CFFF6558D}"/>
              </a:ext>
            </a:extLst>
          </p:cNvPr>
          <p:cNvGrpSpPr/>
          <p:nvPr/>
        </p:nvGrpSpPr>
        <p:grpSpPr>
          <a:xfrm>
            <a:off x="-431350" y="5602774"/>
            <a:ext cx="6622425" cy="1282611"/>
            <a:chOff x="-323513" y="4155926"/>
            <a:chExt cx="5162737" cy="993671"/>
          </a:xfrm>
        </p:grpSpPr>
        <p:sp>
          <p:nvSpPr>
            <p:cNvPr id="8" name="Rechteck 8">
              <a:extLst>
                <a:ext uri="{FF2B5EF4-FFF2-40B4-BE49-F238E27FC236}">
                  <a16:creationId xmlns:a16="http://schemas.microsoft.com/office/drawing/2014/main" id="{15739989-8C82-4444-A4CB-EB61B521FEF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323513" y="4155926"/>
              <a:ext cx="5162737" cy="722839"/>
            </a:xfrm>
            <a:prstGeom prst="parallelogram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txBody>
            <a:bodyPr lIns="29803" tIns="29803" rIns="29803" bIns="29803" anchor="ctr"/>
            <a:lstStyle/>
            <a:p>
              <a:pPr marL="134109" algn="ctr"/>
              <a:r>
                <a:rPr lang="es-ES" sz="1867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Selección del Sistema Operativo</a:t>
              </a:r>
              <a:endParaRPr lang="es-ES" sz="1867" b="1" cap="all" dirty="0">
                <a:solidFill>
                  <a:schemeClr val="bg1"/>
                </a:solidFill>
                <a:latin typeface="Arial Black" pitchFamily="34" charset="0"/>
                <a:cs typeface="Helvetica Light" charset="0"/>
              </a:endParaRPr>
            </a:p>
          </p:txBody>
        </p:sp>
        <p:sp>
          <p:nvSpPr>
            <p:cNvPr id="10" name="Rechtwinkliges Dreieck 9">
              <a:extLst>
                <a:ext uri="{FF2B5EF4-FFF2-40B4-BE49-F238E27FC236}">
                  <a16:creationId xmlns:a16="http://schemas.microsoft.com/office/drawing/2014/main" id="{D77D48F9-7F64-4AD5-A581-8084ACECA9AD}"/>
                </a:ext>
              </a:extLst>
            </p:cNvPr>
            <p:cNvSpPr/>
            <p:nvPr/>
          </p:nvSpPr>
          <p:spPr bwMode="gray">
            <a:xfrm rot="5400000">
              <a:off x="242887" y="4878135"/>
              <a:ext cx="271463" cy="271462"/>
            </a:xfrm>
            <a:prstGeom prst="rtTriangl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txBody>
            <a:bodyPr lIns="29803" tIns="29803" rIns="29803" bIns="29803" anchor="ctr"/>
            <a:lstStyle/>
            <a:p>
              <a:pPr marL="134109" algn="ctr"/>
              <a:endParaRPr lang="de-DE" sz="1867" b="1">
                <a:solidFill>
                  <a:schemeClr val="bg1"/>
                </a:solidFill>
                <a:latin typeface="Arial Black" pitchFamily="34" charset="0"/>
                <a:cs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9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latin typeface="HelveticaNeueLT Std Lt Cn"/>
              </a:rPr>
              <a:t>Instalación</a:t>
            </a:r>
          </a:p>
        </p:txBody>
      </p:sp>
      <p:sp>
        <p:nvSpPr>
          <p:cNvPr id="9" name="4 Marcador de pie de página">
            <a:extLst>
              <a:ext uri="{FF2B5EF4-FFF2-40B4-BE49-F238E27FC236}">
                <a16:creationId xmlns:a16="http://schemas.microsoft.com/office/drawing/2014/main" id="{3FD149A1-B9FD-44DF-A26E-37899D9538CE}"/>
              </a:ext>
            </a:extLst>
          </p:cNvPr>
          <p:cNvSpPr txBox="1">
            <a:spLocks/>
          </p:cNvSpPr>
          <p:nvPr/>
        </p:nvSpPr>
        <p:spPr>
          <a:xfrm>
            <a:off x="0" y="6557963"/>
            <a:ext cx="5051425" cy="228600"/>
          </a:xfrm>
          <a:prstGeom prst="rect">
            <a:avLst/>
          </a:prstGeom>
          <a:noFill/>
        </p:spPr>
        <p:txBody>
          <a:bodyPr vert="horz" tIns="0" bIns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algn="r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sz="1000" b="0" i="0" u="none" strike="noStrike" kern="1200" cap="none">
                <a:solidFill>
                  <a:schemeClr val="tx2"/>
                </a:solidFill>
                <a:latin typeface="Forte" pitchFamily="66" charset="0"/>
                <a:ea typeface="+mn-ea"/>
                <a:cs typeface="+mn-cs"/>
                <a:sym typeface="Arial"/>
              </a:defRPr>
            </a:lvl1pPr>
            <a:lvl2pPr marL="457200"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2pPr>
            <a:lvl3pPr marL="914400"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3pPr>
            <a:lvl4pPr marL="1371600"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4pPr>
            <a:lvl5pPr marL="1828800"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9pPr>
          </a:lstStyle>
          <a:p>
            <a:pPr>
              <a:defRPr/>
            </a:pPr>
            <a:r>
              <a:rPr lang="es-ES_tradnl"/>
              <a:t>Tema 2.-Modelos de Datos</a:t>
            </a:r>
          </a:p>
          <a:p>
            <a:pPr>
              <a:defRPr/>
            </a:pPr>
            <a:r>
              <a:rPr lang="es-ES_tradnl"/>
              <a:t>Gabriel Marín Díaz - Facultad de Estudios Estadísticos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6EFA92-155A-43A4-A757-0AF34289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" r="1330" b="3641"/>
          <a:stretch/>
        </p:blipFill>
        <p:spPr>
          <a:xfrm>
            <a:off x="1079542" y="1355978"/>
            <a:ext cx="9360176" cy="512871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F92AD91-6FB0-41A8-8F26-4D62C18380AF}"/>
              </a:ext>
            </a:extLst>
          </p:cNvPr>
          <p:cNvSpPr/>
          <p:nvPr/>
        </p:nvSpPr>
        <p:spPr>
          <a:xfrm>
            <a:off x="223865" y="4375905"/>
            <a:ext cx="10659035" cy="42695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11" name="31 Grupo">
            <a:extLst>
              <a:ext uri="{FF2B5EF4-FFF2-40B4-BE49-F238E27FC236}">
                <a16:creationId xmlns:a16="http://schemas.microsoft.com/office/drawing/2014/main" id="{801725BF-445C-4802-915A-86C6BBB01928}"/>
              </a:ext>
            </a:extLst>
          </p:cNvPr>
          <p:cNvGrpSpPr/>
          <p:nvPr/>
        </p:nvGrpSpPr>
        <p:grpSpPr>
          <a:xfrm>
            <a:off x="-431350" y="5602774"/>
            <a:ext cx="6622425" cy="1282611"/>
            <a:chOff x="-323513" y="4155926"/>
            <a:chExt cx="5162737" cy="993671"/>
          </a:xfrm>
        </p:grpSpPr>
        <p:sp>
          <p:nvSpPr>
            <p:cNvPr id="12" name="Rechteck 8">
              <a:extLst>
                <a:ext uri="{FF2B5EF4-FFF2-40B4-BE49-F238E27FC236}">
                  <a16:creationId xmlns:a16="http://schemas.microsoft.com/office/drawing/2014/main" id="{AB71B7AE-363F-44A2-96E4-D0FB339590B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323513" y="4155926"/>
              <a:ext cx="5162737" cy="722839"/>
            </a:xfrm>
            <a:prstGeom prst="parallelogram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txBody>
            <a:bodyPr lIns="29803" tIns="29803" rIns="29803" bIns="29803" anchor="ctr"/>
            <a:lstStyle/>
            <a:p>
              <a:pPr marL="134109" algn="ctr"/>
              <a:r>
                <a:rPr lang="es-ES" sz="1867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Escoged el de mayor tamaño, para descarga en local</a:t>
              </a:r>
              <a:endParaRPr lang="es-ES" sz="1867" b="1" cap="all" dirty="0">
                <a:solidFill>
                  <a:schemeClr val="bg1"/>
                </a:solidFill>
                <a:latin typeface="Arial Black" pitchFamily="34" charset="0"/>
                <a:cs typeface="Helvetica Light" charset="0"/>
              </a:endParaRPr>
            </a:p>
          </p:txBody>
        </p:sp>
        <p:sp>
          <p:nvSpPr>
            <p:cNvPr id="13" name="Rechtwinkliges Dreieck 9">
              <a:extLst>
                <a:ext uri="{FF2B5EF4-FFF2-40B4-BE49-F238E27FC236}">
                  <a16:creationId xmlns:a16="http://schemas.microsoft.com/office/drawing/2014/main" id="{C486650C-6907-401D-BF44-4BF1987E1F80}"/>
                </a:ext>
              </a:extLst>
            </p:cNvPr>
            <p:cNvSpPr/>
            <p:nvPr/>
          </p:nvSpPr>
          <p:spPr bwMode="gray">
            <a:xfrm rot="5400000">
              <a:off x="242887" y="4878135"/>
              <a:ext cx="271463" cy="271462"/>
            </a:xfrm>
            <a:prstGeom prst="rtTriangl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txBody>
            <a:bodyPr lIns="29803" tIns="29803" rIns="29803" bIns="29803" anchor="ctr"/>
            <a:lstStyle/>
            <a:p>
              <a:pPr marL="134109" algn="ctr"/>
              <a:endParaRPr lang="de-DE" sz="1867" b="1">
                <a:solidFill>
                  <a:schemeClr val="bg1"/>
                </a:solidFill>
                <a:latin typeface="Arial Black" pitchFamily="34" charset="0"/>
                <a:cs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latin typeface="HelveticaNeueLT Std Lt Cn"/>
              </a:rPr>
              <a:t>Instalación</a:t>
            </a:r>
          </a:p>
        </p:txBody>
      </p:sp>
      <p:sp>
        <p:nvSpPr>
          <p:cNvPr id="9" name="4 Marcador de pie de página">
            <a:extLst>
              <a:ext uri="{FF2B5EF4-FFF2-40B4-BE49-F238E27FC236}">
                <a16:creationId xmlns:a16="http://schemas.microsoft.com/office/drawing/2014/main" id="{3FD149A1-B9FD-44DF-A26E-37899D9538CE}"/>
              </a:ext>
            </a:extLst>
          </p:cNvPr>
          <p:cNvSpPr txBox="1">
            <a:spLocks/>
          </p:cNvSpPr>
          <p:nvPr/>
        </p:nvSpPr>
        <p:spPr>
          <a:xfrm>
            <a:off x="0" y="6557963"/>
            <a:ext cx="5051425" cy="228600"/>
          </a:xfrm>
          <a:prstGeom prst="rect">
            <a:avLst/>
          </a:prstGeom>
          <a:noFill/>
        </p:spPr>
        <p:txBody>
          <a:bodyPr vert="horz" tIns="0" bIns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algn="r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sz="1000" b="0" i="0" u="none" strike="noStrike" kern="1200" cap="none">
                <a:solidFill>
                  <a:schemeClr val="tx2"/>
                </a:solidFill>
                <a:latin typeface="Forte" pitchFamily="66" charset="0"/>
                <a:ea typeface="+mn-ea"/>
                <a:cs typeface="+mn-cs"/>
                <a:sym typeface="Arial"/>
              </a:defRPr>
            </a:lvl1pPr>
            <a:lvl2pPr marL="457200"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2pPr>
            <a:lvl3pPr marL="914400"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3pPr>
            <a:lvl4pPr marL="1371600"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4pPr>
            <a:lvl5pPr marL="1828800"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9pPr>
          </a:lstStyle>
          <a:p>
            <a:pPr>
              <a:defRPr/>
            </a:pPr>
            <a:r>
              <a:rPr lang="es-ES_tradnl"/>
              <a:t>Tema 2.-Modelos de Datos</a:t>
            </a:r>
          </a:p>
          <a:p>
            <a:pPr>
              <a:defRPr/>
            </a:pPr>
            <a:r>
              <a:rPr lang="es-ES_tradnl"/>
              <a:t>Gabriel Marín Díaz - Facultad de Estudios Estadísticos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46921F-4A35-4D2B-962F-BC99C66ED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2" t="16881" r="37729" b="25504"/>
          <a:stretch/>
        </p:blipFill>
        <p:spPr>
          <a:xfrm>
            <a:off x="626536" y="1360872"/>
            <a:ext cx="6753138" cy="39512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1B4D96-11DC-40D7-B3F3-B110F6336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4" t="16758" r="37798" b="25627"/>
          <a:stretch/>
        </p:blipFill>
        <p:spPr>
          <a:xfrm>
            <a:off x="1079542" y="1545913"/>
            <a:ext cx="6342077" cy="39512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5A57A7-F779-47EB-AFA8-15B2CEEEE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5" t="16758" r="39450" b="25627"/>
          <a:stretch/>
        </p:blipFill>
        <p:spPr>
          <a:xfrm>
            <a:off x="1979433" y="1638135"/>
            <a:ext cx="6302770" cy="39512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923A008-4D68-47D6-93A8-B771B65E46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25" t="17248" r="38556" b="25137"/>
          <a:stretch/>
        </p:blipFill>
        <p:spPr>
          <a:xfrm>
            <a:off x="2806493" y="1691773"/>
            <a:ext cx="6476301" cy="39512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AF0557-B3FA-4CF0-B8AC-97C7D428F8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55" t="17807" r="40069" b="24579"/>
          <a:stretch/>
        </p:blipFill>
        <p:spPr>
          <a:xfrm>
            <a:off x="3690514" y="1876251"/>
            <a:ext cx="6227269" cy="39512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434972D-70FE-41EE-B27B-9AE29FB649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96" t="16881" r="40412" b="25504"/>
          <a:stretch/>
        </p:blipFill>
        <p:spPr>
          <a:xfrm>
            <a:off x="4694618" y="2057020"/>
            <a:ext cx="6107186" cy="39512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D0994A5-535E-4C5B-84BA-202AE008B1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54" t="16763" r="40964" b="25623"/>
          <a:stretch/>
        </p:blipFill>
        <p:spPr>
          <a:xfrm>
            <a:off x="5534992" y="2331884"/>
            <a:ext cx="6118212" cy="395121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9BB439F-8EAC-415A-93B6-A6E5D5455A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91" t="18541" r="33188" b="24715"/>
          <a:stretch/>
        </p:blipFill>
        <p:spPr>
          <a:xfrm>
            <a:off x="2258634" y="1601388"/>
            <a:ext cx="7659149" cy="38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4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latin typeface="HelveticaNeueLT Std Lt Cn"/>
              </a:rPr>
              <a:t>Comprobación del servicio</a:t>
            </a:r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45733EF3-CDC1-4AF0-8D4B-F7A552EE687F}"/>
              </a:ext>
            </a:extLst>
          </p:cNvPr>
          <p:cNvSpPr txBox="1">
            <a:spLocks/>
          </p:cNvSpPr>
          <p:nvPr/>
        </p:nvSpPr>
        <p:spPr>
          <a:xfrm>
            <a:off x="0" y="6557963"/>
            <a:ext cx="5051425" cy="228600"/>
          </a:xfrm>
          <a:prstGeom prst="rect">
            <a:avLst/>
          </a:prstGeom>
          <a:noFill/>
        </p:spPr>
        <p:txBody>
          <a:bodyPr vert="horz" tIns="0" bIns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algn="r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sz="1000" b="0" i="0" u="none" strike="noStrike" kern="1200" cap="none">
                <a:solidFill>
                  <a:schemeClr val="tx2"/>
                </a:solidFill>
                <a:latin typeface="Forte" pitchFamily="66" charset="0"/>
                <a:ea typeface="+mn-ea"/>
                <a:cs typeface="+mn-cs"/>
                <a:sym typeface="Arial"/>
              </a:defRPr>
            </a:lvl1pPr>
            <a:lvl2pPr marL="457200"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2pPr>
            <a:lvl3pPr marL="914400"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3pPr>
            <a:lvl4pPr marL="1371600"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4pPr>
            <a:lvl5pPr marL="1828800"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9pPr>
          </a:lstStyle>
          <a:p>
            <a:pPr>
              <a:defRPr/>
            </a:pPr>
            <a:r>
              <a:rPr lang="es-ES_tradnl"/>
              <a:t>Tema 2.-Modelos de Datos</a:t>
            </a:r>
          </a:p>
          <a:p>
            <a:pPr>
              <a:defRPr/>
            </a:pPr>
            <a:r>
              <a:rPr lang="es-ES_tradnl"/>
              <a:t>Gabriel Marín Díaz - Facultad de Estudios Estadísticos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DD83AD8-72E7-4FEE-94DE-46C95A37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83" y="1350497"/>
            <a:ext cx="8888834" cy="499996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4DB2117-1BD9-4E7D-8DCE-166CAFEDF778}"/>
              </a:ext>
            </a:extLst>
          </p:cNvPr>
          <p:cNvSpPr/>
          <p:nvPr/>
        </p:nvSpPr>
        <p:spPr>
          <a:xfrm>
            <a:off x="416812" y="5622884"/>
            <a:ext cx="10659035" cy="9001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7" name="31 Grupo">
            <a:extLst>
              <a:ext uri="{FF2B5EF4-FFF2-40B4-BE49-F238E27FC236}">
                <a16:creationId xmlns:a16="http://schemas.microsoft.com/office/drawing/2014/main" id="{EF2491C7-E500-4FA9-B9E3-6A295601D0EF}"/>
              </a:ext>
            </a:extLst>
          </p:cNvPr>
          <p:cNvGrpSpPr/>
          <p:nvPr/>
        </p:nvGrpSpPr>
        <p:grpSpPr>
          <a:xfrm>
            <a:off x="-431350" y="5602774"/>
            <a:ext cx="6622425" cy="1282611"/>
            <a:chOff x="-323513" y="4155926"/>
            <a:chExt cx="5162737" cy="993671"/>
          </a:xfrm>
        </p:grpSpPr>
        <p:sp>
          <p:nvSpPr>
            <p:cNvPr id="8" name="Rechteck 8">
              <a:extLst>
                <a:ext uri="{FF2B5EF4-FFF2-40B4-BE49-F238E27FC236}">
                  <a16:creationId xmlns:a16="http://schemas.microsoft.com/office/drawing/2014/main" id="{9336014F-E73F-43E7-A1D8-5782F55691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323513" y="4155926"/>
              <a:ext cx="5162737" cy="722839"/>
            </a:xfrm>
            <a:prstGeom prst="parallelogram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txBody>
            <a:bodyPr lIns="29803" tIns="29803" rIns="29803" bIns="29803" anchor="ctr"/>
            <a:lstStyle/>
            <a:p>
              <a:pPr marL="134109" algn="ctr"/>
              <a:r>
                <a:rPr lang="es-ES" sz="1867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Comprobad que tenéis en ejecución en el Administrador de Tareas, pestaña Servicios MySQL80</a:t>
              </a:r>
              <a:endParaRPr lang="es-ES" sz="1867" b="1" cap="all" dirty="0">
                <a:solidFill>
                  <a:schemeClr val="bg1"/>
                </a:solidFill>
                <a:latin typeface="Arial Black" pitchFamily="34" charset="0"/>
                <a:cs typeface="Helvetica Light" charset="0"/>
              </a:endParaRPr>
            </a:p>
          </p:txBody>
        </p:sp>
        <p:sp>
          <p:nvSpPr>
            <p:cNvPr id="11" name="Rechtwinkliges Dreieck 9">
              <a:extLst>
                <a:ext uri="{FF2B5EF4-FFF2-40B4-BE49-F238E27FC236}">
                  <a16:creationId xmlns:a16="http://schemas.microsoft.com/office/drawing/2014/main" id="{5D9135DF-3EF5-4406-9986-684839F3DCDD}"/>
                </a:ext>
              </a:extLst>
            </p:cNvPr>
            <p:cNvSpPr/>
            <p:nvPr/>
          </p:nvSpPr>
          <p:spPr bwMode="gray">
            <a:xfrm rot="5400000">
              <a:off x="242887" y="4878135"/>
              <a:ext cx="271463" cy="271462"/>
            </a:xfrm>
            <a:prstGeom prst="rtTriangl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txBody>
            <a:bodyPr lIns="29803" tIns="29803" rIns="29803" bIns="29803" anchor="ctr"/>
            <a:lstStyle/>
            <a:p>
              <a:pPr marL="134109" algn="ctr"/>
              <a:endParaRPr lang="de-DE" sz="1867" b="1">
                <a:solidFill>
                  <a:schemeClr val="bg1"/>
                </a:solidFill>
                <a:latin typeface="Arial Black" pitchFamily="34" charset="0"/>
                <a:cs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834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latin typeface="HelveticaNeueLT Std Lt Cn"/>
              </a:rPr>
              <a:t>MySQL </a:t>
            </a:r>
            <a:r>
              <a:rPr lang="es-ES" sz="3200" dirty="0" err="1">
                <a:latin typeface="HelveticaNeueLT Std Lt Cn"/>
              </a:rPr>
              <a:t>Workbench</a:t>
            </a:r>
            <a:r>
              <a:rPr lang="es-ES" sz="3200" dirty="0">
                <a:latin typeface="HelveticaNeueLT Std Lt Cn"/>
              </a:rPr>
              <a:t> </a:t>
            </a:r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45733EF3-CDC1-4AF0-8D4B-F7A552EE687F}"/>
              </a:ext>
            </a:extLst>
          </p:cNvPr>
          <p:cNvSpPr txBox="1">
            <a:spLocks/>
          </p:cNvSpPr>
          <p:nvPr/>
        </p:nvSpPr>
        <p:spPr>
          <a:xfrm>
            <a:off x="0" y="6557963"/>
            <a:ext cx="5051425" cy="228600"/>
          </a:xfrm>
          <a:prstGeom prst="rect">
            <a:avLst/>
          </a:prstGeom>
          <a:noFill/>
        </p:spPr>
        <p:txBody>
          <a:bodyPr vert="horz" tIns="0" bIns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algn="r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sz="1000" b="0" i="0" u="none" strike="noStrike" kern="1200" cap="none">
                <a:solidFill>
                  <a:schemeClr val="tx2"/>
                </a:solidFill>
                <a:latin typeface="Forte" pitchFamily="66" charset="0"/>
                <a:ea typeface="+mn-ea"/>
                <a:cs typeface="+mn-cs"/>
                <a:sym typeface="Arial"/>
              </a:defRPr>
            </a:lvl1pPr>
            <a:lvl2pPr marL="457200"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2pPr>
            <a:lvl3pPr marL="914400"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3pPr>
            <a:lvl4pPr marL="1371600"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4pPr>
            <a:lvl5pPr marL="1828800"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9pPr>
          </a:lstStyle>
          <a:p>
            <a:pPr>
              <a:defRPr/>
            </a:pPr>
            <a:r>
              <a:rPr lang="es-ES_tradnl"/>
              <a:t>Tema 2.-Modelos de Datos</a:t>
            </a:r>
          </a:p>
          <a:p>
            <a:pPr>
              <a:defRPr/>
            </a:pPr>
            <a:r>
              <a:rPr lang="es-ES_tradnl"/>
              <a:t>Gabriel Marín Díaz - Facultad de Estudios Estadísticos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35C952-10C8-48B0-99E3-E00641C68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551" y="1298355"/>
            <a:ext cx="8655806" cy="48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05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latin typeface="HelveticaNeueLT Std Lt Cn"/>
              </a:rPr>
              <a:t>MySQL </a:t>
            </a:r>
            <a:r>
              <a:rPr lang="es-ES" sz="3200" dirty="0" err="1">
                <a:latin typeface="HelveticaNeueLT Std Lt Cn"/>
              </a:rPr>
              <a:t>Workbench</a:t>
            </a:r>
            <a:r>
              <a:rPr lang="es-ES" sz="3200" dirty="0">
                <a:latin typeface="HelveticaNeueLT Std Lt Cn"/>
              </a:rPr>
              <a:t> </a:t>
            </a:r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45733EF3-CDC1-4AF0-8D4B-F7A552EE687F}"/>
              </a:ext>
            </a:extLst>
          </p:cNvPr>
          <p:cNvSpPr txBox="1">
            <a:spLocks/>
          </p:cNvSpPr>
          <p:nvPr/>
        </p:nvSpPr>
        <p:spPr>
          <a:xfrm>
            <a:off x="0" y="6557963"/>
            <a:ext cx="5051425" cy="228600"/>
          </a:xfrm>
          <a:prstGeom prst="rect">
            <a:avLst/>
          </a:prstGeom>
          <a:noFill/>
        </p:spPr>
        <p:txBody>
          <a:bodyPr vert="horz" tIns="0" bIns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algn="r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sz="1000" b="0" i="0" u="none" strike="noStrike" kern="1200" cap="none">
                <a:solidFill>
                  <a:schemeClr val="tx2"/>
                </a:solidFill>
                <a:latin typeface="Forte" pitchFamily="66" charset="0"/>
                <a:ea typeface="+mn-ea"/>
                <a:cs typeface="+mn-cs"/>
                <a:sym typeface="Arial"/>
              </a:defRPr>
            </a:lvl1pPr>
            <a:lvl2pPr marL="457200"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2pPr>
            <a:lvl3pPr marL="914400"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3pPr>
            <a:lvl4pPr marL="1371600"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4pPr>
            <a:lvl5pPr marL="1828800"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kern="1200" cap="none">
                <a:solidFill>
                  <a:schemeClr val="tx1"/>
                </a:solidFill>
                <a:latin typeface="Forte" pitchFamily="66" charset="0"/>
                <a:ea typeface="+mn-ea"/>
                <a:cs typeface="+mn-cs"/>
                <a:sym typeface="Arial"/>
              </a:defRPr>
            </a:lvl9pPr>
          </a:lstStyle>
          <a:p>
            <a:pPr>
              <a:defRPr/>
            </a:pPr>
            <a:r>
              <a:rPr lang="es-ES_tradnl"/>
              <a:t>Tema 2.-Modelos de Datos</a:t>
            </a:r>
          </a:p>
          <a:p>
            <a:pPr>
              <a:defRPr/>
            </a:pPr>
            <a:r>
              <a:rPr lang="es-ES_tradnl"/>
              <a:t>Gabriel Marín Díaz - Facultad de Estudios Estadísticos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C78CD7-5CC7-4A7D-A558-DC68141C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67" y="1374027"/>
            <a:ext cx="9089844" cy="5113037"/>
          </a:xfrm>
          <a:prstGeom prst="rect">
            <a:avLst/>
          </a:prstGeom>
        </p:spPr>
      </p:pic>
      <p:grpSp>
        <p:nvGrpSpPr>
          <p:cNvPr id="7" name="31 Grupo">
            <a:extLst>
              <a:ext uri="{FF2B5EF4-FFF2-40B4-BE49-F238E27FC236}">
                <a16:creationId xmlns:a16="http://schemas.microsoft.com/office/drawing/2014/main" id="{98ECC199-7443-4A83-8BFB-3F1B7A595F61}"/>
              </a:ext>
            </a:extLst>
          </p:cNvPr>
          <p:cNvGrpSpPr/>
          <p:nvPr/>
        </p:nvGrpSpPr>
        <p:grpSpPr>
          <a:xfrm>
            <a:off x="-431350" y="5602774"/>
            <a:ext cx="6622425" cy="1282611"/>
            <a:chOff x="-323513" y="4155926"/>
            <a:chExt cx="5162737" cy="993671"/>
          </a:xfrm>
        </p:grpSpPr>
        <p:sp>
          <p:nvSpPr>
            <p:cNvPr id="8" name="Rechteck 8">
              <a:extLst>
                <a:ext uri="{FF2B5EF4-FFF2-40B4-BE49-F238E27FC236}">
                  <a16:creationId xmlns:a16="http://schemas.microsoft.com/office/drawing/2014/main" id="{2F88664A-B338-4379-9E16-BD9EA3F2A0B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323513" y="4155926"/>
              <a:ext cx="5162737" cy="722839"/>
            </a:xfrm>
            <a:prstGeom prst="parallelogram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txBody>
            <a:bodyPr lIns="29803" tIns="29803" rIns="29803" bIns="29803" anchor="ctr"/>
            <a:lstStyle/>
            <a:p>
              <a:pPr marL="134109" algn="ctr"/>
              <a:r>
                <a:rPr lang="es-ES" sz="1867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Ya estamos preparados para empezar…</a:t>
              </a:r>
              <a:endParaRPr lang="es-ES" sz="1867" b="1" cap="all" dirty="0">
                <a:solidFill>
                  <a:schemeClr val="bg1"/>
                </a:solidFill>
                <a:latin typeface="Arial Black" pitchFamily="34" charset="0"/>
                <a:cs typeface="Helvetica Light" charset="0"/>
              </a:endParaRPr>
            </a:p>
          </p:txBody>
        </p:sp>
        <p:sp>
          <p:nvSpPr>
            <p:cNvPr id="9" name="Rechtwinkliges Dreieck 9">
              <a:extLst>
                <a:ext uri="{FF2B5EF4-FFF2-40B4-BE49-F238E27FC236}">
                  <a16:creationId xmlns:a16="http://schemas.microsoft.com/office/drawing/2014/main" id="{658C780A-7375-4331-B412-3816837F53A7}"/>
                </a:ext>
              </a:extLst>
            </p:cNvPr>
            <p:cNvSpPr/>
            <p:nvPr/>
          </p:nvSpPr>
          <p:spPr bwMode="gray">
            <a:xfrm rot="5400000">
              <a:off x="242887" y="4878135"/>
              <a:ext cx="271463" cy="271462"/>
            </a:xfrm>
            <a:prstGeom prst="rtTriangl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txBody>
            <a:bodyPr lIns="29803" tIns="29803" rIns="29803" bIns="29803" anchor="ctr"/>
            <a:lstStyle/>
            <a:p>
              <a:pPr marL="134109" algn="ctr"/>
              <a:endParaRPr lang="de-DE" sz="1867" b="1">
                <a:solidFill>
                  <a:schemeClr val="bg1"/>
                </a:solidFill>
                <a:latin typeface="Arial Black" pitchFamily="34" charset="0"/>
                <a:cs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1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1524000" y="0"/>
            <a:ext cx="9144000" cy="2619900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ctrTitle" idx="4294967295"/>
          </p:nvPr>
        </p:nvSpPr>
        <p:spPr>
          <a:xfrm>
            <a:off x="1961645" y="1156041"/>
            <a:ext cx="67460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8800" dirty="0">
                <a:solidFill>
                  <a:schemeClr val="bg1"/>
                </a:solidFill>
                <a:latin typeface="Arial Black" panose="020B0A04020102020204" pitchFamily="34" charset="0"/>
              </a:rPr>
              <a:t>!Muchas Gracias¡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4294967295"/>
          </p:nvPr>
        </p:nvSpPr>
        <p:spPr>
          <a:xfrm>
            <a:off x="2225976" y="4274329"/>
            <a:ext cx="6665099" cy="1892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s-ES" sz="2000" dirty="0"/>
              <a:t>GABRIEL MARÍN DÍAZ</a:t>
            </a:r>
          </a:p>
          <a:p>
            <a:pPr>
              <a:spcBef>
                <a:spcPts val="0"/>
              </a:spcBef>
              <a:buNone/>
            </a:pPr>
            <a:r>
              <a:rPr lang="es-ES" sz="2000" dirty="0"/>
              <a:t>LCDO. CIENCIAS FÍSICAS UCM</a:t>
            </a:r>
          </a:p>
          <a:p>
            <a:pPr>
              <a:spcBef>
                <a:spcPts val="0"/>
              </a:spcBef>
              <a:buNone/>
            </a:pPr>
            <a:endParaRPr lang="es-ES" sz="2000" dirty="0"/>
          </a:p>
          <a:p>
            <a:pPr>
              <a:spcBef>
                <a:spcPts val="0"/>
              </a:spcBef>
              <a:buNone/>
            </a:pPr>
            <a:r>
              <a:rPr lang="es-ES" sz="20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www.linkedin.com/in/gabrielmarindiaz/</a:t>
            </a:r>
            <a:endParaRPr lang="e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2337272" y="3775942"/>
            <a:ext cx="1533600" cy="137699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454F5B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o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o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o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sdemona templat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Panorámica</PresentationFormat>
  <Paragraphs>39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9</vt:i4>
      </vt:variant>
    </vt:vector>
  </HeadingPairs>
  <TitlesOfParts>
    <vt:vector size="24" baseType="lpstr">
      <vt:lpstr>HelveticaNeueLT Std Lt Cn</vt:lpstr>
      <vt:lpstr>Calibri</vt:lpstr>
      <vt:lpstr>Montserrat</vt:lpstr>
      <vt:lpstr>Wingdings 2</vt:lpstr>
      <vt:lpstr>Forte</vt:lpstr>
      <vt:lpstr>Wingdings</vt:lpstr>
      <vt:lpstr>Arial Black</vt:lpstr>
      <vt:lpstr>Swis721 Lt BT</vt:lpstr>
      <vt:lpstr>Calibri Light</vt:lpstr>
      <vt:lpstr>Arial</vt:lpstr>
      <vt:lpstr>Georgia</vt:lpstr>
      <vt:lpstr>Trebuchet MS</vt:lpstr>
      <vt:lpstr>Opulento</vt:lpstr>
      <vt:lpstr>Diseño personalizado</vt:lpstr>
      <vt:lpstr>Desdemona template</vt:lpstr>
      <vt:lpstr>Presentación de PowerPoint</vt:lpstr>
      <vt:lpstr>Instalación</vt:lpstr>
      <vt:lpstr>Instalación</vt:lpstr>
      <vt:lpstr>Instalación</vt:lpstr>
      <vt:lpstr>Instalación</vt:lpstr>
      <vt:lpstr>Comprobación del servicio</vt:lpstr>
      <vt:lpstr>MySQL Workbench </vt:lpstr>
      <vt:lpstr>MySQL Workbench </vt:lpstr>
      <vt:lpstr>!Muchas Gracias¡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2020-10-29T13:05:41Z</dcterms:modified>
</cp:coreProperties>
</file>